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7"/>
  </p:notesMasterIdLst>
  <p:sldIdLst>
    <p:sldId id="296" r:id="rId2"/>
    <p:sldId id="300" r:id="rId3"/>
    <p:sldId id="301" r:id="rId4"/>
    <p:sldId id="298" r:id="rId5"/>
    <p:sldId id="302" r:id="rId6"/>
    <p:sldId id="303" r:id="rId7"/>
    <p:sldId id="304" r:id="rId8"/>
    <p:sldId id="306" r:id="rId9"/>
    <p:sldId id="307" r:id="rId10"/>
    <p:sldId id="308" r:id="rId11"/>
    <p:sldId id="326" r:id="rId12"/>
    <p:sldId id="310" r:id="rId13"/>
    <p:sldId id="311" r:id="rId14"/>
    <p:sldId id="312" r:id="rId15"/>
    <p:sldId id="313" r:id="rId16"/>
    <p:sldId id="314" r:id="rId17"/>
    <p:sldId id="327" r:id="rId18"/>
    <p:sldId id="316" r:id="rId19"/>
    <p:sldId id="317" r:id="rId20"/>
    <p:sldId id="318" r:id="rId21"/>
    <p:sldId id="297" r:id="rId22"/>
    <p:sldId id="319" r:id="rId23"/>
    <p:sldId id="320" r:id="rId24"/>
    <p:sldId id="322" r:id="rId25"/>
    <p:sldId id="321" r:id="rId26"/>
  </p:sldIdLst>
  <p:sldSz cx="9144000" cy="5143500" type="screen16x9"/>
  <p:notesSz cx="6858000" cy="9144000"/>
  <p:embeddedFontLst>
    <p:embeddedFont>
      <p:font typeface="Bakbak One" panose="020B0604020202020204" charset="0"/>
      <p:regular r:id="rId28"/>
    </p:embeddedFont>
    <p:embeddedFont>
      <p:font typeface="Cabin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62E0DE-D213-4707-971B-3FA36D2F2E2C}">
  <a:tblStyle styleId="{8C62E0DE-D213-4707-971B-3FA36D2F2E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8FF314-C40B-4C76-82F3-E03E41CE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 amt="4000"/>
          </a:blip>
          <a:srcRect t="9204" b="6113"/>
          <a:stretch/>
        </p:blipFill>
        <p:spPr>
          <a:xfrm flipH="1"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506725" y="2346600"/>
            <a:ext cx="2685600" cy="1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148875" y="1504800"/>
            <a:ext cx="1401300" cy="841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 amt="30000"/>
          </a:blip>
          <a:srcRect t="9204" b="6113"/>
          <a:stretch/>
        </p:blipFill>
        <p:spPr>
          <a:xfrm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8" name="Google Shape;18;p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28675"/>
            <a:ext cx="77040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 rot="10800000" flipH="1"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8" name="Google Shape;48;p8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9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54" name="Google Shape;54;p9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 amt="30000"/>
          </a:blip>
          <a:srcRect l="1013" t="2500" r="17903" b="2917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0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61" name="Google Shape;61;p1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0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 amt="30000"/>
          </a:blip>
          <a:srcRect l="5841" t="19690" r="14023" b="1278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 rot="-5400000" flipH="1">
            <a:off x="490045" y="-490050"/>
            <a:ext cx="5155200" cy="6135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 amt="90000"/>
          </a:blip>
          <a:srcRect t="7862" b="786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72" name="Google Shape;172;p2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5B9044-DCE0-565B-CB47-AE2CC3DAE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9E490-D063-71F7-1606-394A1EE9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659" y="0"/>
            <a:ext cx="5724293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CEE310-A6B4-96A4-373F-28E2F85DE391}"/>
              </a:ext>
            </a:extLst>
          </p:cNvPr>
          <p:cNvSpPr txBox="1"/>
          <p:nvPr/>
        </p:nvSpPr>
        <p:spPr>
          <a:xfrm>
            <a:off x="4393580" y="1055649"/>
            <a:ext cx="46537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Smarter Kitchen Planning: How Much to Cook with Confidence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196D4-6A63-F4F2-1B20-4750B94093F9}"/>
              </a:ext>
            </a:extLst>
          </p:cNvPr>
          <p:cNvSpPr txBox="1"/>
          <p:nvPr/>
        </p:nvSpPr>
        <p:spPr>
          <a:xfrm>
            <a:off x="5143500" y="2840753"/>
            <a:ext cx="3554452" cy="31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tx1">
                    <a:lumMod val="95000"/>
                  </a:schemeClr>
                </a:solidFill>
              </a:rPr>
              <a:t>Predicting Tomorrow’s Needs - Today</a:t>
            </a:r>
          </a:p>
        </p:txBody>
      </p:sp>
    </p:spTree>
    <p:extLst>
      <p:ext uri="{BB962C8B-B14F-4D97-AF65-F5344CB8AC3E}">
        <p14:creationId xmlns:p14="http://schemas.microsoft.com/office/powerpoint/2010/main" val="984937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F9D6455-172D-B8DC-DBBD-D1B1B10B9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9" y="1035529"/>
            <a:ext cx="5575609" cy="372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72AFC-2451-BFF8-3929-449A0D33C8A7}"/>
              </a:ext>
            </a:extLst>
          </p:cNvPr>
          <p:cNvSpPr txBox="1"/>
          <p:nvPr/>
        </p:nvSpPr>
        <p:spPr>
          <a:xfrm>
            <a:off x="304800" y="386576"/>
            <a:ext cx="7523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Dishes by Time Slot – What to Prep &amp; When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3BD59-2ECF-CE81-368F-25F86C87922B}"/>
              </a:ext>
            </a:extLst>
          </p:cNvPr>
          <p:cNvSpPr txBox="1"/>
          <p:nvPr/>
        </p:nvSpPr>
        <p:spPr>
          <a:xfrm>
            <a:off x="6200078" y="1271239"/>
            <a:ext cx="2616819" cy="2246769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Chilly Chicken, Egg Masala,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Omlet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dominate across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Omlet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peaks at night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Chilly Chicken in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morning/evening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prep on top 3 dishes daily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slot-specific combos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boost sales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8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FA370-75A0-F4CF-AD35-479F53154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hristmas Party Food Ideas: Appetizers and Snacks To Deck the Halls">
            <a:extLst>
              <a:ext uri="{FF2B5EF4-FFF2-40B4-BE49-F238E27FC236}">
                <a16:creationId xmlns:a16="http://schemas.microsoft.com/office/drawing/2014/main" id="{D1F8760B-26B2-05EC-53CD-0986EFE17A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FB1EE-022A-7680-80CA-FFA19B1B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48" y="-16898"/>
            <a:ext cx="5040352" cy="5143499"/>
          </a:xfrm>
          <a:prstGeom prst="rect">
            <a:avLst/>
          </a:prstGeom>
        </p:spPr>
      </p:pic>
      <p:sp>
        <p:nvSpPr>
          <p:cNvPr id="2" name="Google Shape;216;p31">
            <a:extLst>
              <a:ext uri="{FF2B5EF4-FFF2-40B4-BE49-F238E27FC236}">
                <a16:creationId xmlns:a16="http://schemas.microsoft.com/office/drawing/2014/main" id="{307A5632-9983-0AB1-2AC0-B798E1EF3375}"/>
              </a:ext>
            </a:extLst>
          </p:cNvPr>
          <p:cNvSpPr/>
          <p:nvPr/>
        </p:nvSpPr>
        <p:spPr>
          <a:xfrm rot="-5400000" flipH="1">
            <a:off x="773550" y="-768351"/>
            <a:ext cx="5155200" cy="6702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C7892-447B-0148-7B78-F7758567DDB2}"/>
              </a:ext>
            </a:extLst>
          </p:cNvPr>
          <p:cNvSpPr txBox="1"/>
          <p:nvPr/>
        </p:nvSpPr>
        <p:spPr>
          <a:xfrm>
            <a:off x="561283" y="1681843"/>
            <a:ext cx="36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Days People Crave Food the Most?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301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0D0A6-E71B-E5E8-0BF6-98E91A420E81}"/>
              </a:ext>
            </a:extLst>
          </p:cNvPr>
          <p:cNvSpPr txBox="1"/>
          <p:nvPr/>
        </p:nvSpPr>
        <p:spPr>
          <a:xfrm>
            <a:off x="490653" y="468352"/>
            <a:ext cx="676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Weekday Order Trends – When Is Demand Highest?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2D193D-DD33-D081-0E88-C274B17D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7" y="1458682"/>
            <a:ext cx="5353129" cy="26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2A16F3-288B-8979-9508-6F9FB7173158}"/>
              </a:ext>
            </a:extLst>
          </p:cNvPr>
          <p:cNvSpPr txBox="1"/>
          <p:nvPr/>
        </p:nvSpPr>
        <p:spPr>
          <a:xfrm>
            <a:off x="5887844" y="1771531"/>
            <a:ext cx="3036339" cy="1600438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Tuesdays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Saturdays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lead in orders — prep more on these days</a:t>
            </a:r>
          </a:p>
          <a:p>
            <a:endParaRPr lang="en-US" dirty="0">
              <a:solidFill>
                <a:srgbClr val="1611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slower days (e.g.,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Monday,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Thursday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 balance load.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425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Restaurant Dinner Plate Food">
            <a:extLst>
              <a:ext uri="{FF2B5EF4-FFF2-40B4-BE49-F238E27FC236}">
                <a16:creationId xmlns:a16="http://schemas.microsoft.com/office/drawing/2014/main" id="{CA754C39-1CEB-3FB5-B216-6558C50B5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B447E-5D7F-17B3-5A3A-E35BC3D6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17327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96586-E48B-F5A9-19C3-DFA6A118B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88" y="0"/>
            <a:ext cx="6778963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5B0FD1-3FAD-D9EB-CB7F-5B3AC5FB6C40}"/>
              </a:ext>
            </a:extLst>
          </p:cNvPr>
          <p:cNvSpPr txBox="1"/>
          <p:nvPr/>
        </p:nvSpPr>
        <p:spPr>
          <a:xfrm>
            <a:off x="5197446" y="1672683"/>
            <a:ext cx="3501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Monthly Ordering Patterns: Peaks vs. Lows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3E589-64DC-3952-D556-2EF98D5942A3}"/>
              </a:ext>
            </a:extLst>
          </p:cNvPr>
          <p:cNvSpPr txBox="1"/>
          <p:nvPr/>
        </p:nvSpPr>
        <p:spPr>
          <a:xfrm>
            <a:off x="464635" y="495282"/>
            <a:ext cx="587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Demand Rises – A Monthly View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8947C-834A-D7B2-02E7-813A506205B7}"/>
              </a:ext>
            </a:extLst>
          </p:cNvPr>
          <p:cNvSpPr txBox="1"/>
          <p:nvPr/>
        </p:nvSpPr>
        <p:spPr>
          <a:xfrm>
            <a:off x="5724294" y="1248629"/>
            <a:ext cx="3114907" cy="2677656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Top Months for Orders: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Jan (~1000)</a:t>
            </a:r>
            <a:r>
              <a:rPr lang="en-US" dirty="0"/>
              <a:t> – New Year gatherings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July (~980)</a:t>
            </a:r>
            <a:r>
              <a:rPr lang="en-US" dirty="0"/>
              <a:t> – Monsoon comfort food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Nov (~960)</a:t>
            </a:r>
            <a:r>
              <a:rPr lang="en-US" dirty="0"/>
              <a:t> – Festive season (Diwali)</a:t>
            </a:r>
          </a:p>
          <a:p>
            <a:endParaRPr lang="en-US" dirty="0"/>
          </a:p>
          <a:p>
            <a:r>
              <a:rPr lang="en-US" dirty="0"/>
              <a:t>🔻 </a:t>
            </a:r>
            <a:r>
              <a:rPr lang="en-US" b="1" dirty="0"/>
              <a:t>Lowest Month: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Feb (~870)</a:t>
            </a:r>
            <a:r>
              <a:rPr lang="en-US" dirty="0"/>
              <a:t> – ~13% lower than peak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047EE-970E-678C-7730-D74663DE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4" y="1510326"/>
            <a:ext cx="5322849" cy="2122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5DCDF-1149-68BF-8A96-519B5CF06F1A}"/>
              </a:ext>
            </a:extLst>
          </p:cNvPr>
          <p:cNvSpPr txBox="1"/>
          <p:nvPr/>
        </p:nvSpPr>
        <p:spPr>
          <a:xfrm>
            <a:off x="535260" y="4155688"/>
            <a:ext cx="5731726" cy="73866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Plan inventory, menus &amp; promotions</a:t>
            </a:r>
            <a:r>
              <a:rPr lang="en-US" dirty="0"/>
              <a:t> for peak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quieter periods</a:t>
            </a:r>
            <a:r>
              <a:rPr lang="en-US" dirty="0"/>
              <a:t> (like Feb) for cost control &amp; loyalty drives</a:t>
            </a:r>
          </a:p>
        </p:txBody>
      </p:sp>
    </p:spTree>
    <p:extLst>
      <p:ext uri="{BB962C8B-B14F-4D97-AF65-F5344CB8AC3E}">
        <p14:creationId xmlns:p14="http://schemas.microsoft.com/office/powerpoint/2010/main" val="123042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C28B0A-8F7D-63C9-1140-6DBABF92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41" y="0"/>
            <a:ext cx="4722155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2D941-40EE-1077-3DE2-73F51A22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36" y="7434"/>
            <a:ext cx="6778963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A3041-0F8C-AB92-FC33-FA4E7348F44B}"/>
              </a:ext>
            </a:extLst>
          </p:cNvPr>
          <p:cNvSpPr txBox="1"/>
          <p:nvPr/>
        </p:nvSpPr>
        <p:spPr>
          <a:xfrm>
            <a:off x="4975915" y="1755892"/>
            <a:ext cx="38062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People Crave on Holidays vs Normal Days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67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1A6ADC-31BC-84EA-A326-C18B9942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45" y="1287077"/>
            <a:ext cx="7281111" cy="332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0CF6B-71F8-BC5A-FEC0-2FF06E8AE236}"/>
              </a:ext>
            </a:extLst>
          </p:cNvPr>
          <p:cNvSpPr txBox="1"/>
          <p:nvPr/>
        </p:nvSpPr>
        <p:spPr>
          <a:xfrm>
            <a:off x="698810" y="533152"/>
            <a:ext cx="538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 favorites, different flavors by day.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67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340F4-B371-4F0E-9BBF-32133A6E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0A1EC-FAEB-D94A-A09A-FBBF5330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042" y="57150"/>
            <a:ext cx="4718957" cy="5086350"/>
          </a:xfrm>
          <a:prstGeom prst="rect">
            <a:avLst/>
          </a:prstGeom>
        </p:spPr>
      </p:pic>
      <p:sp>
        <p:nvSpPr>
          <p:cNvPr id="5" name="Google Shape;216;p31">
            <a:extLst>
              <a:ext uri="{FF2B5EF4-FFF2-40B4-BE49-F238E27FC236}">
                <a16:creationId xmlns:a16="http://schemas.microsoft.com/office/drawing/2014/main" id="{222179C8-B749-9336-EAF3-4DAA9ABC6A21}"/>
              </a:ext>
            </a:extLst>
          </p:cNvPr>
          <p:cNvSpPr/>
          <p:nvPr/>
        </p:nvSpPr>
        <p:spPr>
          <a:xfrm rot="-5400000" flipH="1">
            <a:off x="773550" y="-779400"/>
            <a:ext cx="5155200" cy="6702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2A408-76C6-D736-CFE6-E24C29500F65}"/>
              </a:ext>
            </a:extLst>
          </p:cNvPr>
          <p:cNvSpPr txBox="1"/>
          <p:nvPr/>
        </p:nvSpPr>
        <p:spPr>
          <a:xfrm>
            <a:off x="449036" y="1846124"/>
            <a:ext cx="39760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Demand Forecast - Next 30 Days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118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5E667DD-E8AC-88D8-A0EE-5EC302F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90" y="1077860"/>
            <a:ext cx="5834100" cy="36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1BD57-712B-2068-96AA-C1DCC48B4C0F}"/>
              </a:ext>
            </a:extLst>
          </p:cNvPr>
          <p:cNvSpPr txBox="1"/>
          <p:nvPr/>
        </p:nvSpPr>
        <p:spPr>
          <a:xfrm>
            <a:off x="520390" y="349405"/>
            <a:ext cx="59473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30-Day Demand Forecast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828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ndian Dishes You Need to Try - Fusion 6 Best Indian Restaurant in Perth">
            <a:extLst>
              <a:ext uri="{FF2B5EF4-FFF2-40B4-BE49-F238E27FC236}">
                <a16:creationId xmlns:a16="http://schemas.microsoft.com/office/drawing/2014/main" id="{59014D4A-7E2A-AFB1-F37F-235E6132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52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F58971-EB9D-9D66-B240-99B634388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31" y="7434"/>
            <a:ext cx="6630769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DF099-FC77-73AF-4D88-6F1D383C94B3}"/>
              </a:ext>
            </a:extLst>
          </p:cNvPr>
          <p:cNvSpPr txBox="1"/>
          <p:nvPr/>
        </p:nvSpPr>
        <p:spPr>
          <a:xfrm>
            <a:off x="5330282" y="1717287"/>
            <a:ext cx="3375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Dishes – Forecasted Demand for Next 30 Days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78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DE3E-1597-5DEE-81AB-5DE33E22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2459"/>
            <a:ext cx="7704000" cy="572700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This Project?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E0877-95F8-B4AB-09AF-806539CA8CC9}"/>
              </a:ext>
            </a:extLst>
          </p:cNvPr>
          <p:cNvSpPr txBox="1"/>
          <p:nvPr/>
        </p:nvSpPr>
        <p:spPr>
          <a:xfrm>
            <a:off x="1590908" y="1226634"/>
            <a:ext cx="6133170" cy="3600986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The Challenge in Hotel Kitchens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Daily food demand is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unpredictable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leading to frequent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overcooking or undercooking</a:t>
            </a:r>
          </a:p>
          <a:p>
            <a:endParaRPr lang="en-US" dirty="0">
              <a:solidFill>
                <a:srgbClr val="1611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Overcooking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causes: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Food waste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Increased costs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Poor inventory control</a:t>
            </a:r>
          </a:p>
          <a:p>
            <a:endParaRPr lang="en-US" dirty="0">
              <a:solidFill>
                <a:srgbClr val="1611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Undercooking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results in: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Missed guest orders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Lower customer satisfaction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Stress on kitchen staff</a:t>
            </a:r>
          </a:p>
          <a:p>
            <a:endParaRPr lang="en-US" dirty="0">
              <a:solidFill>
                <a:srgbClr val="1611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reliable method to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 how much to prepare 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each dish or day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6074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AFE5A8-9299-D304-4D29-AE0555DFB134}"/>
              </a:ext>
            </a:extLst>
          </p:cNvPr>
          <p:cNvSpPr txBox="1"/>
          <p:nvPr/>
        </p:nvSpPr>
        <p:spPr>
          <a:xfrm>
            <a:off x="667331" y="535259"/>
            <a:ext cx="66609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items should the kitchen prepare more of?</a:t>
            </a:r>
          </a:p>
          <a:p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4835F72-85CA-C9A1-2404-C292DDB6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31" y="1375918"/>
            <a:ext cx="5819195" cy="347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98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55C22A-BFC8-4135-B9FC-932C6B529057}"/>
              </a:ext>
            </a:extLst>
          </p:cNvPr>
          <p:cNvSpPr txBox="1"/>
          <p:nvPr/>
        </p:nvSpPr>
        <p:spPr>
          <a:xfrm>
            <a:off x="2040673" y="694313"/>
            <a:ext cx="5062653" cy="375487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Key Insights:</a:t>
            </a:r>
          </a:p>
          <a:p>
            <a:r>
              <a:rPr lang="en-US" dirty="0"/>
              <a:t>🥇 </a:t>
            </a:r>
            <a:r>
              <a:rPr lang="en-US" b="1" dirty="0"/>
              <a:t>Chilly Chicken</a:t>
            </a:r>
            <a:r>
              <a:rPr lang="en-US" dirty="0"/>
              <a:t> is forecasted to dominate — with </a:t>
            </a:r>
            <a:r>
              <a:rPr lang="en-US" b="1" dirty="0"/>
              <a:t>10+ average orders/day</a:t>
            </a:r>
            <a:r>
              <a:rPr lang="en-US" dirty="0"/>
              <a:t>, it's clearly a bestseller.</a:t>
            </a:r>
          </a:p>
          <a:p>
            <a:r>
              <a:rPr lang="en-US" dirty="0"/>
              <a:t>🥈 </a:t>
            </a:r>
            <a:r>
              <a:rPr lang="en-US" b="1" dirty="0"/>
              <a:t>Masala Dosa</a:t>
            </a:r>
            <a:r>
              <a:rPr lang="en-US" dirty="0"/>
              <a:t> follows, though at </a:t>
            </a:r>
            <a:r>
              <a:rPr lang="en-US" b="1" dirty="0"/>
              <a:t>less than half</a:t>
            </a:r>
            <a:r>
              <a:rPr lang="en-US" dirty="0"/>
              <a:t> the demand of Chilly Chicken.</a:t>
            </a:r>
          </a:p>
          <a:p>
            <a:r>
              <a:rPr lang="en-US" dirty="0"/>
              <a:t>📊 The next four — </a:t>
            </a:r>
            <a:r>
              <a:rPr lang="en-US" b="1" dirty="0"/>
              <a:t>Chicken Biryani, Gobi Manchurian, Paneer Butter Masala, and Chicken Fried Rice</a:t>
            </a:r>
            <a:r>
              <a:rPr lang="en-US" dirty="0"/>
              <a:t> — have </a:t>
            </a:r>
            <a:r>
              <a:rPr lang="en-US" b="1" dirty="0"/>
              <a:t>similar demand levels</a:t>
            </a:r>
            <a:r>
              <a:rPr lang="en-US" dirty="0"/>
              <a:t>, averaging </a:t>
            </a:r>
            <a:r>
              <a:rPr lang="en-US" b="1" dirty="0"/>
              <a:t>~3 orders/day</a:t>
            </a:r>
            <a:r>
              <a:rPr lang="en-US" dirty="0"/>
              <a:t>.</a:t>
            </a:r>
          </a:p>
          <a:p>
            <a:endParaRPr lang="en-IN" dirty="0"/>
          </a:p>
          <a:p>
            <a:r>
              <a:rPr lang="en-US" b="1" dirty="0"/>
              <a:t>Business Takeaways:</a:t>
            </a:r>
          </a:p>
          <a:p>
            <a:r>
              <a:rPr lang="en-US" b="1" dirty="0"/>
              <a:t>Bulk prepare Chilly Chicken</a:t>
            </a:r>
            <a:r>
              <a:rPr lang="en-US" dirty="0"/>
              <a:t> — stock ingredients and assign skilled staff accordingly</a:t>
            </a:r>
          </a:p>
          <a:p>
            <a:r>
              <a:rPr lang="en-US" b="1" dirty="0"/>
              <a:t>Optimize prep time</a:t>
            </a:r>
            <a:r>
              <a:rPr lang="en-US" dirty="0"/>
              <a:t> for the next 4 dishes — quick turnover can improve service speed</a:t>
            </a:r>
          </a:p>
          <a:p>
            <a:r>
              <a:rPr lang="en-US" dirty="0"/>
              <a:t>Consider </a:t>
            </a:r>
            <a:r>
              <a:rPr lang="en-US" b="1" dirty="0"/>
              <a:t>cross-promotions</a:t>
            </a:r>
            <a:r>
              <a:rPr lang="en-US" dirty="0"/>
              <a:t> or </a:t>
            </a:r>
            <a:r>
              <a:rPr lang="en-US" b="1" dirty="0"/>
              <a:t>combo meals</a:t>
            </a:r>
            <a:r>
              <a:rPr lang="en-US" dirty="0"/>
              <a:t> around the mid-demand items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9634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e Coronavirus and its impact on businesses: What you can do to get ...">
            <a:extLst>
              <a:ext uri="{FF2B5EF4-FFF2-40B4-BE49-F238E27FC236}">
                <a16:creationId xmlns:a16="http://schemas.microsoft.com/office/drawing/2014/main" id="{284C468F-1C2E-7EC9-8DEC-DB68BBDB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" y="0"/>
            <a:ext cx="497146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2635B-8F5E-2FB7-F689-437707859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748" y="7434"/>
            <a:ext cx="6630769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294E7-5B99-8860-4BE3-D7330611A1BC}"/>
              </a:ext>
            </a:extLst>
          </p:cNvPr>
          <p:cNvSpPr txBox="1"/>
          <p:nvPr/>
        </p:nvSpPr>
        <p:spPr>
          <a:xfrm>
            <a:off x="5196469" y="1598341"/>
            <a:ext cx="35014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Impact &amp; Actionable Recommendations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645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489150-D0DA-8FC6-8801-2806D6318E3C}"/>
              </a:ext>
            </a:extLst>
          </p:cNvPr>
          <p:cNvSpPr txBox="1"/>
          <p:nvPr/>
        </p:nvSpPr>
        <p:spPr>
          <a:xfrm>
            <a:off x="2386359" y="1174595"/>
            <a:ext cx="4690947" cy="353943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🍽️ </a:t>
            </a:r>
            <a:r>
              <a:rPr lang="en-US" b="1" dirty="0"/>
              <a:t>Smarter Kitchen Planning</a:t>
            </a:r>
            <a:br>
              <a:rPr lang="en-US" dirty="0"/>
            </a:br>
            <a:r>
              <a:rPr lang="en-US" dirty="0"/>
              <a:t>— Demand patterns by day, dish, and occasion help </a:t>
            </a:r>
            <a:r>
              <a:rPr lang="en-US" b="1" dirty="0"/>
              <a:t>optimize stock</a:t>
            </a:r>
            <a:r>
              <a:rPr lang="en-US" dirty="0"/>
              <a:t> and </a:t>
            </a:r>
            <a:r>
              <a:rPr lang="en-US" b="1" dirty="0"/>
              <a:t>reduce food waste</a:t>
            </a:r>
          </a:p>
          <a:p>
            <a:endParaRPr lang="en-US" dirty="0"/>
          </a:p>
          <a:p>
            <a:r>
              <a:rPr lang="en-US" dirty="0"/>
              <a:t>⏰ </a:t>
            </a:r>
            <a:r>
              <a:rPr lang="en-US" b="1" dirty="0"/>
              <a:t>Efficient Staff Scheduling</a:t>
            </a:r>
            <a:br>
              <a:rPr lang="en-US" dirty="0"/>
            </a:br>
            <a:r>
              <a:rPr lang="en-US" dirty="0"/>
              <a:t>— Predicting rush periods and top dishes enables </a:t>
            </a:r>
            <a:r>
              <a:rPr lang="en-US" b="1" dirty="0"/>
              <a:t>better staffing decisions</a:t>
            </a:r>
            <a:r>
              <a:rPr lang="en-US" dirty="0"/>
              <a:t>, especially on holidays</a:t>
            </a:r>
          </a:p>
          <a:p>
            <a:endParaRPr lang="en-US" dirty="0"/>
          </a:p>
          <a:p>
            <a:r>
              <a:rPr lang="en-US" dirty="0"/>
              <a:t>💡 </a:t>
            </a:r>
            <a:r>
              <a:rPr lang="en-US" b="1" dirty="0"/>
              <a:t>Improved Customer Experience</a:t>
            </a:r>
            <a:br>
              <a:rPr lang="en-US" dirty="0"/>
            </a:br>
            <a:r>
              <a:rPr lang="en-US" dirty="0"/>
              <a:t>— Always having </a:t>
            </a:r>
            <a:r>
              <a:rPr lang="en-US" b="1" dirty="0"/>
              <a:t>top-requested items ready</a:t>
            </a:r>
            <a:r>
              <a:rPr lang="en-US" dirty="0"/>
              <a:t> can reduce wait time and boost satisfaction</a:t>
            </a:r>
          </a:p>
          <a:p>
            <a:endParaRPr lang="en-US" dirty="0"/>
          </a:p>
          <a:p>
            <a:r>
              <a:rPr lang="en-US" dirty="0"/>
              <a:t>📉 </a:t>
            </a:r>
            <a:r>
              <a:rPr lang="en-US" b="1" dirty="0"/>
              <a:t>Reduced Inventory Loss</a:t>
            </a:r>
            <a:br>
              <a:rPr lang="en-US" dirty="0"/>
            </a:br>
            <a:r>
              <a:rPr lang="en-US" dirty="0"/>
              <a:t>— Forecasting low-demand dishes avoids overstocking and spoilage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C78D7-5AD9-06CD-6D2B-1B95B6E7EF91}"/>
              </a:ext>
            </a:extLst>
          </p:cNvPr>
          <p:cNvSpPr txBox="1"/>
          <p:nvPr/>
        </p:nvSpPr>
        <p:spPr>
          <a:xfrm>
            <a:off x="2501589" y="550127"/>
            <a:ext cx="4140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3163127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F811F-FD87-A5F2-9E05-EB7FAD0ECCEC}"/>
              </a:ext>
            </a:extLst>
          </p:cNvPr>
          <p:cNvSpPr txBox="1"/>
          <p:nvPr/>
        </p:nvSpPr>
        <p:spPr>
          <a:xfrm>
            <a:off x="572429" y="1077951"/>
            <a:ext cx="8118088" cy="37548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/>
              <a:t>Always Stock Evergreen Hits</a:t>
            </a:r>
            <a:br>
              <a:rPr lang="en-IN" dirty="0"/>
            </a:br>
            <a:r>
              <a:rPr lang="en-IN" dirty="0"/>
              <a:t>→ Ensure Chilly Chicken, Masala Dosa, and Egg Masala are always prepped — they consistently top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demand</a:t>
            </a:r>
            <a:r>
              <a:rPr lang="en-IN" dirty="0"/>
              <a:t> charts.</a:t>
            </a:r>
          </a:p>
          <a:p>
            <a:pPr marL="342900" indent="-342900">
              <a:buFont typeface="+mj-lt"/>
              <a:buAutoNum type="arabicPeriod"/>
            </a:pPr>
            <a:endParaRPr lang="en-IN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Holiday vs Normal Day Menus</a:t>
            </a:r>
            <a:br>
              <a:rPr lang="en-IN" dirty="0"/>
            </a:br>
            <a:r>
              <a:rPr lang="en-IN" dirty="0"/>
              <a:t>→ On holidays, expect demand for heavier meals (e.g., Mutton Masala, Ghee Rice); prep accordingly.</a:t>
            </a:r>
          </a:p>
          <a:p>
            <a:pPr marL="342900" indent="-342900">
              <a:buFont typeface="+mj-lt"/>
              <a:buAutoNum type="arabicPeriod"/>
            </a:pPr>
            <a:endParaRPr lang="en-IN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Time-Based Prep Strategy</a:t>
            </a:r>
            <a:br>
              <a:rPr lang="en-IN" dirty="0"/>
            </a:br>
            <a:r>
              <a:rPr lang="en-IN" dirty="0"/>
              <a:t>→ Use hourly order trends to pre-cook high-demand dishes during peak periods.</a:t>
            </a:r>
          </a:p>
          <a:p>
            <a:pPr marL="342900" indent="-342900">
              <a:buFont typeface="+mj-lt"/>
              <a:buAutoNum type="arabicPeriod"/>
            </a:pPr>
            <a:endParaRPr lang="en-IN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Forecast-Driven Ingredient Purchasing</a:t>
            </a:r>
            <a:br>
              <a:rPr lang="en-IN" dirty="0"/>
            </a:br>
            <a:r>
              <a:rPr lang="en-IN" dirty="0"/>
              <a:t>→ Use the Prophet model output to guide daily/weekly ingredient procurement.</a:t>
            </a:r>
          </a:p>
          <a:p>
            <a:pPr marL="342900" indent="-342900">
              <a:buFont typeface="+mj-lt"/>
              <a:buAutoNum type="arabicPeriod"/>
            </a:pPr>
            <a:endParaRPr lang="en-IN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 Explore Combo Offers for Mid-Demand Dishes</a:t>
            </a:r>
            <a:br>
              <a:rPr lang="en-IN" dirty="0"/>
            </a:br>
            <a:r>
              <a:rPr lang="en-IN" dirty="0"/>
              <a:t>→ Boost sales of items like Gobi Manchurian or Paneer Butter Masala by pairing with bestsellers.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2BA6F-A6E7-408E-CF71-4D929438903D}"/>
              </a:ext>
            </a:extLst>
          </p:cNvPr>
          <p:cNvSpPr txBox="1"/>
          <p:nvPr/>
        </p:nvSpPr>
        <p:spPr>
          <a:xfrm>
            <a:off x="475785" y="379142"/>
            <a:ext cx="388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29785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6EE2-994E-918E-26AE-B11E4659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248" y="2058235"/>
            <a:ext cx="7704000" cy="57270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358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042C-F2BD-DDC7-4760-2EFE7A8A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This Project?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F25D5-F732-ED3A-B2EE-A64571B8D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2292" y="1334985"/>
            <a:ext cx="6271258" cy="2173932"/>
          </a:xfrm>
          <a:solidFill>
            <a:schemeClr val="bg1">
              <a:lumMod val="25000"/>
              <a:lumOff val="75000"/>
            </a:schemeClr>
          </a:solidFill>
        </p:spPr>
        <p:txBody>
          <a:bodyPr/>
          <a:lstStyle/>
          <a:p>
            <a:pPr marL="139700" indent="0" algn="l">
              <a:buNone/>
            </a:pPr>
            <a:r>
              <a:rPr lang="en-US" sz="2000" b="1" dirty="0">
                <a:solidFill>
                  <a:srgbClr val="161110"/>
                </a:solidFill>
              </a:rPr>
              <a:t>💡 Why This Problem Matters</a:t>
            </a:r>
          </a:p>
          <a:p>
            <a:pPr marL="139700" indent="0" algn="l">
              <a:buNone/>
            </a:pPr>
            <a:endParaRPr lang="en-US" b="1" dirty="0">
              <a:solidFill>
                <a:srgbClr val="161110"/>
              </a:solidFill>
            </a:endParaRPr>
          </a:p>
          <a:p>
            <a:pPr algn="l"/>
            <a:r>
              <a:rPr lang="en-US" sz="1400" dirty="0">
                <a:solidFill>
                  <a:srgbClr val="161110"/>
                </a:solidFill>
              </a:rPr>
              <a:t>Food quantity planning directly impacts </a:t>
            </a:r>
            <a:r>
              <a:rPr lang="en-US" sz="1400" b="1" dirty="0">
                <a:solidFill>
                  <a:srgbClr val="161110"/>
                </a:solidFill>
              </a:rPr>
              <a:t>profit margins and guest experience</a:t>
            </a:r>
            <a:endParaRPr lang="en-US" sz="1400" dirty="0">
              <a:solidFill>
                <a:srgbClr val="161110"/>
              </a:solidFill>
            </a:endParaRPr>
          </a:p>
          <a:p>
            <a:pPr algn="l"/>
            <a:r>
              <a:rPr lang="en-US" sz="1400" dirty="0">
                <a:solidFill>
                  <a:srgbClr val="161110"/>
                </a:solidFill>
              </a:rPr>
              <a:t>A smarter system is needed to </a:t>
            </a:r>
            <a:r>
              <a:rPr lang="en-US" sz="1400" b="1" dirty="0">
                <a:solidFill>
                  <a:srgbClr val="161110"/>
                </a:solidFill>
              </a:rPr>
              <a:t>forecast demand</a:t>
            </a:r>
            <a:r>
              <a:rPr lang="en-US" sz="1400" dirty="0">
                <a:solidFill>
                  <a:srgbClr val="161110"/>
                </a:solidFill>
              </a:rPr>
              <a:t> using past data, trends, and patterns</a:t>
            </a:r>
          </a:p>
          <a:p>
            <a:pPr algn="l"/>
            <a:r>
              <a:rPr lang="en-US" sz="1400" dirty="0">
                <a:solidFill>
                  <a:srgbClr val="161110"/>
                </a:solidFill>
              </a:rPr>
              <a:t>Accurate forecasting = </a:t>
            </a:r>
            <a:r>
              <a:rPr lang="en-US" sz="1400" b="1" dirty="0">
                <a:solidFill>
                  <a:srgbClr val="161110"/>
                </a:solidFill>
              </a:rPr>
              <a:t>Less waste, better planning, and happier customers</a:t>
            </a:r>
            <a:endParaRPr lang="en-US" sz="1400" dirty="0">
              <a:solidFill>
                <a:srgbClr val="1611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88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6A49E-63CB-8A7B-42DD-1456890D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F444BF-B551-4B7D-CA66-A4E4FC3EC5FE}"/>
              </a:ext>
            </a:extLst>
          </p:cNvPr>
          <p:cNvSpPr txBox="1"/>
          <p:nvPr/>
        </p:nvSpPr>
        <p:spPr>
          <a:xfrm>
            <a:off x="245328" y="453483"/>
            <a:ext cx="898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Goal: Smarter Kitchen Planning with Data</a:t>
            </a:r>
            <a:endParaRPr lang="en-IN" sz="3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D385B1-9D3B-1035-DA3C-334B7F37360A}"/>
              </a:ext>
            </a:extLst>
          </p:cNvPr>
          <p:cNvSpPr txBox="1"/>
          <p:nvPr/>
        </p:nvSpPr>
        <p:spPr>
          <a:xfrm>
            <a:off x="349406" y="1271239"/>
            <a:ext cx="6735336" cy="3108543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61110"/>
                </a:solidFill>
              </a:rPr>
              <a:t>📊 </a:t>
            </a:r>
            <a:r>
              <a:rPr lang="en-US" b="1" dirty="0">
                <a:solidFill>
                  <a:srgbClr val="161110"/>
                </a:solidFill>
              </a:rPr>
              <a:t>Use past order data</a:t>
            </a:r>
            <a:r>
              <a:rPr lang="en-US" dirty="0">
                <a:solidFill>
                  <a:srgbClr val="161110"/>
                </a:solidFill>
              </a:rPr>
              <a:t> to forecast daily food demand</a:t>
            </a:r>
          </a:p>
          <a:p>
            <a:endParaRPr lang="en-US" dirty="0">
              <a:solidFill>
                <a:srgbClr val="161110"/>
              </a:solidFill>
            </a:endParaRPr>
          </a:p>
          <a:p>
            <a:r>
              <a:rPr lang="en-US" dirty="0">
                <a:solidFill>
                  <a:srgbClr val="161110"/>
                </a:solidFill>
              </a:rPr>
              <a:t>🍛 </a:t>
            </a:r>
            <a:r>
              <a:rPr lang="en-US" b="1" dirty="0">
                <a:solidFill>
                  <a:srgbClr val="161110"/>
                </a:solidFill>
              </a:rPr>
              <a:t>Identify high-demand dishes</a:t>
            </a:r>
            <a:r>
              <a:rPr lang="en-US" dirty="0">
                <a:solidFill>
                  <a:srgbClr val="161110"/>
                </a:solidFill>
              </a:rPr>
              <a:t> in advance to plan better</a:t>
            </a:r>
          </a:p>
          <a:p>
            <a:endParaRPr lang="en-US" dirty="0">
              <a:solidFill>
                <a:srgbClr val="161110"/>
              </a:solidFill>
            </a:endParaRPr>
          </a:p>
          <a:p>
            <a:r>
              <a:rPr lang="en-US" altLang="en-US" dirty="0">
                <a:solidFill>
                  <a:srgbClr val="161110"/>
                </a:solidFill>
                <a:latin typeface="Arial" panose="020B0604020202020204" pitchFamily="34" charset="0"/>
              </a:rPr>
              <a:t>📅 </a:t>
            </a:r>
            <a:r>
              <a:rPr lang="en-US" altLang="en-US" b="1" dirty="0">
                <a:solidFill>
                  <a:srgbClr val="161110"/>
                </a:solidFill>
                <a:latin typeface="Arial" panose="020B0604020202020204" pitchFamily="34" charset="0"/>
              </a:rPr>
              <a:t>Predict cooking quantities</a:t>
            </a:r>
            <a:r>
              <a:rPr lang="en-US" altLang="en-US" dirty="0">
                <a:solidFill>
                  <a:srgbClr val="161110"/>
                </a:solidFill>
                <a:latin typeface="Arial" panose="020B0604020202020204" pitchFamily="34" charset="0"/>
              </a:rPr>
              <a:t> for the next 30 days with confidence</a:t>
            </a:r>
          </a:p>
          <a:p>
            <a:endParaRPr lang="en-US" altLang="en-US" dirty="0">
              <a:solidFill>
                <a:srgbClr val="16111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161110"/>
                </a:solidFill>
              </a:rPr>
              <a:t>🗑️ </a:t>
            </a:r>
            <a:r>
              <a:rPr lang="en-US" b="1" dirty="0">
                <a:solidFill>
                  <a:srgbClr val="161110"/>
                </a:solidFill>
              </a:rPr>
              <a:t>Reduce food waste</a:t>
            </a:r>
            <a:r>
              <a:rPr lang="en-US" dirty="0">
                <a:solidFill>
                  <a:srgbClr val="161110"/>
                </a:solidFill>
              </a:rPr>
              <a:t> and cut unnecessary kitchen costs</a:t>
            </a:r>
          </a:p>
          <a:p>
            <a:endParaRPr lang="en-US" dirty="0">
              <a:solidFill>
                <a:srgbClr val="161110"/>
              </a:solidFill>
            </a:endParaRPr>
          </a:p>
          <a:p>
            <a:r>
              <a:rPr lang="en-US" dirty="0">
                <a:solidFill>
                  <a:srgbClr val="161110"/>
                </a:solidFill>
              </a:rPr>
              <a:t>⚙️ </a:t>
            </a:r>
            <a:r>
              <a:rPr lang="en-US" b="1" dirty="0">
                <a:solidFill>
                  <a:srgbClr val="161110"/>
                </a:solidFill>
              </a:rPr>
              <a:t>Improve kitchen efficiency</a:t>
            </a:r>
            <a:r>
              <a:rPr lang="en-US" dirty="0">
                <a:solidFill>
                  <a:srgbClr val="161110"/>
                </a:solidFill>
              </a:rPr>
              <a:t> and team planning</a:t>
            </a:r>
          </a:p>
          <a:p>
            <a:endParaRPr lang="en-US" dirty="0">
              <a:solidFill>
                <a:srgbClr val="161110"/>
              </a:solidFill>
            </a:endParaRPr>
          </a:p>
          <a:p>
            <a:r>
              <a:rPr lang="en-US" dirty="0">
                <a:solidFill>
                  <a:srgbClr val="161110"/>
                </a:solidFill>
              </a:rPr>
              <a:t>😊 </a:t>
            </a:r>
            <a:r>
              <a:rPr lang="en-US" b="1" dirty="0">
                <a:solidFill>
                  <a:srgbClr val="161110"/>
                </a:solidFill>
              </a:rPr>
              <a:t>Enhance guest satisfaction</a:t>
            </a:r>
            <a:r>
              <a:rPr lang="en-US" dirty="0">
                <a:solidFill>
                  <a:srgbClr val="161110"/>
                </a:solidFill>
              </a:rPr>
              <a:t> through timely service and availability</a:t>
            </a:r>
          </a:p>
          <a:p>
            <a:endParaRPr lang="en-US" dirty="0">
              <a:solidFill>
                <a:srgbClr val="161110"/>
              </a:solidFill>
            </a:endParaRPr>
          </a:p>
          <a:p>
            <a:r>
              <a:rPr lang="en-US" dirty="0">
                <a:solidFill>
                  <a:srgbClr val="161110"/>
                </a:solidFill>
              </a:rPr>
              <a:t>📈 </a:t>
            </a:r>
            <a:r>
              <a:rPr lang="en-US" b="1" dirty="0">
                <a:solidFill>
                  <a:srgbClr val="161110"/>
                </a:solidFill>
              </a:rPr>
              <a:t>Provide clear, easy-to-use dashboards</a:t>
            </a:r>
            <a:r>
              <a:rPr lang="en-US" dirty="0">
                <a:solidFill>
                  <a:srgbClr val="161110"/>
                </a:solidFill>
              </a:rPr>
              <a:t> for kitchen and management teams</a:t>
            </a:r>
            <a:endParaRPr lang="en-US" altLang="en-US" dirty="0">
              <a:solidFill>
                <a:srgbClr val="16111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6111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C332B9-AAA7-736A-1A8B-DB6CC95C744E}"/>
              </a:ext>
            </a:extLst>
          </p:cNvPr>
          <p:cNvSpPr/>
          <p:nvPr/>
        </p:nvSpPr>
        <p:spPr>
          <a:xfrm>
            <a:off x="7300329" y="1271239"/>
            <a:ext cx="1538869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📅 Past Orders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D5366-2CDF-EF58-C3A0-4CDE1813E21F}"/>
              </a:ext>
            </a:extLst>
          </p:cNvPr>
          <p:cNvSpPr/>
          <p:nvPr/>
        </p:nvSpPr>
        <p:spPr>
          <a:xfrm>
            <a:off x="7300329" y="2027440"/>
            <a:ext cx="1538869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📊 Forecast</a:t>
            </a:r>
          </a:p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93821-487D-A2BE-D7AF-4F4098CB5B09}"/>
              </a:ext>
            </a:extLst>
          </p:cNvPr>
          <p:cNvSpPr/>
          <p:nvPr/>
        </p:nvSpPr>
        <p:spPr>
          <a:xfrm>
            <a:off x="7300329" y="2825510"/>
            <a:ext cx="1538869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🍲 Demand Predictions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AAE8F-17E5-977E-9D8A-5CAB5A7B7C9D}"/>
              </a:ext>
            </a:extLst>
          </p:cNvPr>
          <p:cNvSpPr/>
          <p:nvPr/>
        </p:nvSpPr>
        <p:spPr>
          <a:xfrm>
            <a:off x="7333780" y="3610651"/>
            <a:ext cx="1538869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🍽️ </a:t>
            </a:r>
            <a:r>
              <a:rPr lang="en-US" dirty="0"/>
              <a:t>Serve Right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651610-4988-816E-5F3E-E625636F7F10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8069764" y="1794459"/>
            <a:ext cx="0" cy="232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13DBE5-F648-7B93-8F1F-F8F05BBFBFA8}"/>
              </a:ext>
            </a:extLst>
          </p:cNvPr>
          <p:cNvCxnSpPr/>
          <p:nvPr/>
        </p:nvCxnSpPr>
        <p:spPr>
          <a:xfrm>
            <a:off x="8069763" y="2571750"/>
            <a:ext cx="0" cy="232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FED1C3-829A-7ED3-E7AB-0F017D29017B}"/>
              </a:ext>
            </a:extLst>
          </p:cNvPr>
          <p:cNvCxnSpPr/>
          <p:nvPr/>
        </p:nvCxnSpPr>
        <p:spPr>
          <a:xfrm>
            <a:off x="8069761" y="3348730"/>
            <a:ext cx="0" cy="232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27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F8CE95-9604-848B-D09E-E220DC81A584}"/>
              </a:ext>
            </a:extLst>
          </p:cNvPr>
          <p:cNvSpPr txBox="1"/>
          <p:nvPr/>
        </p:nvSpPr>
        <p:spPr>
          <a:xfrm>
            <a:off x="676507" y="624468"/>
            <a:ext cx="61183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solidFill>
                  <a:schemeClr val="tx1"/>
                </a:solidFill>
                <a:latin typeface="Bakbak One" panose="020B0604020202020204" charset="0"/>
                <a:cs typeface="Bakbak One" panose="020B0604020202020204" charset="0"/>
              </a:rPr>
              <a:t>What Data We Used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99907-F5C7-1705-44FF-F64496E0FEA4}"/>
              </a:ext>
            </a:extLst>
          </p:cNvPr>
          <p:cNvSpPr/>
          <p:nvPr/>
        </p:nvSpPr>
        <p:spPr>
          <a:xfrm>
            <a:off x="676507" y="1702420"/>
            <a:ext cx="1873405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591B64-A4DD-3958-E50B-0A7C387E9176}"/>
              </a:ext>
            </a:extLst>
          </p:cNvPr>
          <p:cNvSpPr/>
          <p:nvPr/>
        </p:nvSpPr>
        <p:spPr>
          <a:xfrm>
            <a:off x="3521926" y="1658296"/>
            <a:ext cx="1873405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Dishes Ordered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4A2952-D559-25A2-71EA-95E6EC5367E4}"/>
              </a:ext>
            </a:extLst>
          </p:cNvPr>
          <p:cNvSpPr/>
          <p:nvPr/>
        </p:nvSpPr>
        <p:spPr>
          <a:xfrm>
            <a:off x="6337610" y="1694986"/>
            <a:ext cx="1873405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95E9A7-C4AF-EECD-7EA8-B70D3F4B10F9}"/>
              </a:ext>
            </a:extLst>
          </p:cNvPr>
          <p:cNvSpPr/>
          <p:nvPr/>
        </p:nvSpPr>
        <p:spPr>
          <a:xfrm>
            <a:off x="654204" y="2692122"/>
            <a:ext cx="2237679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of Order</a:t>
            </a:r>
          </a:p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(breakfast, lunch, dinner)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9A7B9B-4456-B776-F57B-C9383439E1A6}"/>
              </a:ext>
            </a:extLst>
          </p:cNvPr>
          <p:cNvSpPr/>
          <p:nvPr/>
        </p:nvSpPr>
        <p:spPr>
          <a:xfrm>
            <a:off x="3311912" y="2692122"/>
            <a:ext cx="2293434" cy="630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 &amp; Day Info</a:t>
            </a:r>
          </a:p>
          <a:p>
            <a:pPr algn="ctr"/>
            <a:r>
              <a:rPr lang="en-IN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(Weekdays, weekends, holidays)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68523-81AB-3E03-457C-91D2D7CD0ED6}"/>
              </a:ext>
            </a:extLst>
          </p:cNvPr>
          <p:cNvSpPr/>
          <p:nvPr/>
        </p:nvSpPr>
        <p:spPr>
          <a:xfrm>
            <a:off x="6419385" y="2655912"/>
            <a:ext cx="1873405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Payment Methods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C595BE-AA60-BEA0-5E57-CC83FAC00723}"/>
              </a:ext>
            </a:extLst>
          </p:cNvPr>
          <p:cNvSpPr/>
          <p:nvPr/>
        </p:nvSpPr>
        <p:spPr>
          <a:xfrm>
            <a:off x="3635297" y="3637700"/>
            <a:ext cx="1873405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Ingredients List </a:t>
            </a:r>
          </a:p>
        </p:txBody>
      </p:sp>
    </p:spTree>
    <p:extLst>
      <p:ext uri="{BB962C8B-B14F-4D97-AF65-F5344CB8AC3E}">
        <p14:creationId xmlns:p14="http://schemas.microsoft.com/office/powerpoint/2010/main" val="13617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FF7D5B-3B41-2665-2FFB-E3461E0E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90224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26AD7-E1E0-EA36-DC5F-2AB58F9D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49" y="0"/>
            <a:ext cx="6778963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4E09A-63B5-0877-DA68-642B151B0E9C}"/>
              </a:ext>
            </a:extLst>
          </p:cNvPr>
          <p:cNvSpPr txBox="1"/>
          <p:nvPr/>
        </p:nvSpPr>
        <p:spPr>
          <a:xfrm>
            <a:off x="4653778" y="1947747"/>
            <a:ext cx="4311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Ordered Dishes – What’s Driving the Kitchen?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52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9C496A-9009-042E-293E-246E3B52C7C5}"/>
              </a:ext>
            </a:extLst>
          </p:cNvPr>
          <p:cNvSpPr txBox="1"/>
          <p:nvPr/>
        </p:nvSpPr>
        <p:spPr>
          <a:xfrm>
            <a:off x="512956" y="498087"/>
            <a:ext cx="776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Top 10 Most Ordered Dishes – Key Drivers of Demand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C6209-9484-A6AC-0C76-80E42E77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4" y="1255623"/>
            <a:ext cx="5222683" cy="3115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92ADD-AF02-3831-281F-2AE17673A9FB}"/>
              </a:ext>
            </a:extLst>
          </p:cNvPr>
          <p:cNvSpPr txBox="1"/>
          <p:nvPr/>
        </p:nvSpPr>
        <p:spPr>
          <a:xfrm>
            <a:off x="5627649" y="1255623"/>
            <a:ext cx="3389117" cy="2677656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top 3 dishes :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Egg Masala, Chilly Chicken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Omlet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dominate customer preference.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3 dishes alone make up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61.3%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all top 10 orders.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Recommendation: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Prioritize these items in kitchen prep and stock planning.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Use them in combo offers or as high-visibility items on the menu.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40E378-11BC-A027-863E-29B08C0300CB}"/>
              </a:ext>
            </a:extLst>
          </p:cNvPr>
          <p:cNvSpPr/>
          <p:nvPr/>
        </p:nvSpPr>
        <p:spPr>
          <a:xfrm>
            <a:off x="5739160" y="4311805"/>
            <a:ext cx="3277605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3 Dishes = 61% of Demand — Big Opportunity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377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reakfast with a view | FOOD YUMMY | Pinterest | Brunch, Coffee and Teas">
            <a:extLst>
              <a:ext uri="{FF2B5EF4-FFF2-40B4-BE49-F238E27FC236}">
                <a16:creationId xmlns:a16="http://schemas.microsoft.com/office/drawing/2014/main" id="{FB0740D7-18F4-6729-F9B2-F4D8BD76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27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BB04A-DB67-686D-D9AC-8F8A3F63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50" y="0"/>
            <a:ext cx="6778963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E89C20-0B1B-C998-CC05-778C947ECC42}"/>
              </a:ext>
            </a:extLst>
          </p:cNvPr>
          <p:cNvSpPr txBox="1"/>
          <p:nvPr/>
        </p:nvSpPr>
        <p:spPr>
          <a:xfrm>
            <a:off x="4661209" y="1843668"/>
            <a:ext cx="41960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Are Customers Most Active?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867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905BD8-E3C6-72A9-B48B-0DA223BA727C}"/>
              </a:ext>
            </a:extLst>
          </p:cNvPr>
          <p:cNvSpPr txBox="1"/>
          <p:nvPr/>
        </p:nvSpPr>
        <p:spPr>
          <a:xfrm>
            <a:off x="319669" y="487759"/>
            <a:ext cx="751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Orders by Time of Day – When Do Customers Eat Most?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46722-AB1B-6DB9-3A34-B9AA1C82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54" y="1300976"/>
            <a:ext cx="4330931" cy="2686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43AFA4-1760-DB91-0AB2-1FC0302E63AF}"/>
              </a:ext>
            </a:extLst>
          </p:cNvPr>
          <p:cNvSpPr txBox="1"/>
          <p:nvPr/>
        </p:nvSpPr>
        <p:spPr>
          <a:xfrm>
            <a:off x="5478966" y="1300976"/>
            <a:ext cx="3070302" cy="28931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Morning has the highest orders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Other time slots show </a:t>
            </a:r>
            <a:r>
              <a:rPr lang="en-US" b="1" dirty="0">
                <a:solidFill>
                  <a:schemeClr val="bg1"/>
                </a:solidFill>
              </a:rPr>
              <a:t>steady demand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Key Takeaway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Prioritize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morning prep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 in the kitchen — both ingredients and staffing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Consider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morning combos or loyalty offers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 to drive even more value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0079110"/>
      </p:ext>
    </p:extLst>
  </p:cSld>
  <p:clrMapOvr>
    <a:masterClrMapping/>
  </p:clrMapOvr>
</p:sld>
</file>

<file path=ppt/theme/theme1.xml><?xml version="1.0" encoding="utf-8"?>
<a:theme xmlns:a="http://schemas.openxmlformats.org/drawingml/2006/main" name="F&amp;B (Food &amp; Beverage) Business Plan by Slidesgo">
  <a:themeElements>
    <a:clrScheme name="Simple Light">
      <a:dk1>
        <a:srgbClr val="FFFFFF"/>
      </a:dk1>
      <a:lt1>
        <a:srgbClr val="322825"/>
      </a:lt1>
      <a:dk2>
        <a:srgbClr val="D3BE4F"/>
      </a:dk2>
      <a:lt2>
        <a:srgbClr val="E4613E"/>
      </a:lt2>
      <a:accent1>
        <a:srgbClr val="EDB57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938</Words>
  <Application>Microsoft Office PowerPoint</Application>
  <PresentationFormat>On-screen Show (16:9)</PresentationFormat>
  <Paragraphs>119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Cabin</vt:lpstr>
      <vt:lpstr>Bakbak One</vt:lpstr>
      <vt:lpstr>Calibri</vt:lpstr>
      <vt:lpstr>Wingdings</vt:lpstr>
      <vt:lpstr>F&amp;B (Food &amp; Beverage) Business Plan by Slidesgo</vt:lpstr>
      <vt:lpstr>PowerPoint Presentation</vt:lpstr>
      <vt:lpstr>Why This Project?</vt:lpstr>
      <vt:lpstr>Why This Project?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SOUNDARYA</dc:creator>
  <cp:lastModifiedBy>SOUNDARYA B</cp:lastModifiedBy>
  <cp:revision>8</cp:revision>
  <dcterms:modified xsi:type="dcterms:W3CDTF">2025-07-25T16:21:54Z</dcterms:modified>
</cp:coreProperties>
</file>